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40" r:id="rId6"/>
    <p:sldId id="309" r:id="rId7"/>
    <p:sldId id="326" r:id="rId8"/>
    <p:sldId id="337" r:id="rId9"/>
    <p:sldId id="338" r:id="rId10"/>
    <p:sldId id="339" r:id="rId11"/>
    <p:sldId id="341" r:id="rId12"/>
    <p:sldId id="306" r:id="rId13"/>
    <p:sldId id="307" r:id="rId14"/>
    <p:sldId id="322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20" r:id="rId23"/>
    <p:sldId id="321" r:id="rId24"/>
    <p:sldId id="323" r:id="rId25"/>
    <p:sldId id="324" r:id="rId26"/>
    <p:sldId id="325" r:id="rId27"/>
    <p:sldId id="343" r:id="rId28"/>
    <p:sldId id="342" r:id="rId29"/>
    <p:sldId id="329" r:id="rId30"/>
    <p:sldId id="330" r:id="rId31"/>
    <p:sldId id="331" r:id="rId32"/>
    <p:sldId id="332" r:id="rId33"/>
    <p:sldId id="336" r:id="rId34"/>
    <p:sldId id="333" r:id="rId35"/>
    <p:sldId id="334" r:id="rId36"/>
    <p:sldId id="33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yahoo.com/quote/TSLA/history?p=TSL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Time Series Analysis: Forecasting Tesla with ARIMA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Nader LIddawi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CAE5-75CB-419C-B669-42814626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44" y="314016"/>
            <a:ext cx="4067213" cy="111608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Transform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D0BF6-A64D-4B0F-8BE8-4E294A3F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794" y="1755128"/>
            <a:ext cx="3517567" cy="491435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achieve good predictive power in forecasting future prices, we must ensure that the data has </a:t>
            </a:r>
            <a:r>
              <a:rPr lang="en-US" u="sng" dirty="0"/>
              <a:t>uniform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is, we need to log transform the data such that this normalization technique can bring the data to constant variance with respect to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after transformation, we do still see that 2019-2022 period have higher variance than the rest of the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 logarithm did clean up the data decently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F29534-4DF6-457B-AEA1-B0FC4E76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17" y="0"/>
            <a:ext cx="6791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9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D7CF-6985-484E-9927-5CA30B69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02" y="419399"/>
            <a:ext cx="4236225" cy="10467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Non-Stationary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22573-FDC4-4E32-BA1B-4076A9359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1833961"/>
            <a:ext cx="3517567" cy="38907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log data is also non-stationary since the residual terms are correlated, as shown in the ACF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slowly decreasing sequence of bars need to be eliminated to satisfy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we can eliminate this correlation via the simple Differencing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06F4-FA64-4FD3-AAF9-4BB47BD24A62}"/>
              </a:ext>
            </a:extLst>
          </p:cNvPr>
          <p:cNvSpPr txBox="1"/>
          <p:nvPr/>
        </p:nvSpPr>
        <p:spPr>
          <a:xfrm>
            <a:off x="877113" y="5930853"/>
            <a:ext cx="344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No seasonal, periodic spikes exist in the 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FB446-7A72-4A27-9B9F-2A6D639F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16" y="0"/>
            <a:ext cx="6832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F73A-C9DB-4658-9238-F2693D96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70" y="347927"/>
            <a:ext cx="4071545" cy="12771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Detrend the Data: Differencing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CB65C-BFB7-414C-AB78-78D8755F4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737794"/>
            <a:ext cx="3517567" cy="43697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attain stationarity, we need to eliminate the trend in the price with respect to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take the difference of </a:t>
            </a:r>
            <a:r>
              <a:rPr lang="en-US" i="1" dirty="0"/>
              <a:t>every neighboring</a:t>
            </a:r>
            <a:r>
              <a:rPr lang="en-US" dirty="0"/>
              <a:t> two data points, like between x2 and 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Xt</a:t>
            </a:r>
            <a:r>
              <a:rPr lang="en-US" dirty="0"/>
              <a:t> - Xt-1) can get us to a constant mean, which means no trend and no drift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659CD-E025-4D3F-9162-4AB7CC7D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66" y="5222047"/>
            <a:ext cx="2261984" cy="729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FC472-57F2-4A76-BB74-193660E0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30" y="0"/>
            <a:ext cx="6778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6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3B0E-8CE4-4139-8930-9F67225D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57" y="457026"/>
            <a:ext cx="3517567" cy="9990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Second-Order Differencing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7385A-36C0-41D3-895D-38E021D52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590450"/>
            <a:ext cx="3517567" cy="471608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the second-order differencing to eliminate the residual trend in the first-order- differenced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second-order differencing is simply the difference of the first-order-differenced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plot now becomes more jagged, with sharper movements to the upside and downside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7C51E-8682-4155-BAA5-95D436B24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11" y="4040622"/>
            <a:ext cx="3754475" cy="484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A84F4-B5BD-45A6-A916-F941D1DE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18" y="0"/>
            <a:ext cx="6828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72E8-B31E-408B-ABF6-435687BB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1</a:t>
            </a:r>
            <a:r>
              <a:rPr lang="en-US" baseline="30000" dirty="0"/>
              <a:t>st</a:t>
            </a:r>
            <a:r>
              <a:rPr lang="en-US" dirty="0"/>
              <a:t> order &amp; 2</a:t>
            </a:r>
            <a:r>
              <a:rPr lang="en-US" baseline="30000" dirty="0"/>
              <a:t>nd</a:t>
            </a:r>
            <a:r>
              <a:rPr lang="en-US" dirty="0"/>
              <a:t> order Differencing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A2D64-FAD9-4C0D-8F5F-94C76F69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702" y="2010266"/>
            <a:ext cx="4639736" cy="736282"/>
          </a:xfrm>
        </p:spPr>
        <p:txBody>
          <a:bodyPr/>
          <a:lstStyle/>
          <a:p>
            <a:pPr algn="ctr"/>
            <a:r>
              <a:rPr lang="en-US" dirty="0"/>
              <a:t>Trend continues to exist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1822D-6178-4877-B95C-180DEBB3C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10266"/>
            <a:ext cx="4639736" cy="736282"/>
          </a:xfrm>
        </p:spPr>
        <p:txBody>
          <a:bodyPr/>
          <a:lstStyle/>
          <a:p>
            <a:pPr algn="ctr"/>
            <a:r>
              <a:rPr lang="en-US" dirty="0"/>
              <a:t>Lingering trend eliminated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FC919-8478-4124-87F5-05046B83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691" y="2582945"/>
            <a:ext cx="3766725" cy="3782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6499F6-0418-40D3-A5B1-893691DE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252" y="2655092"/>
            <a:ext cx="3622636" cy="36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2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64DE-D376-4E06-B985-12E4401D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68" y="643373"/>
            <a:ext cx="3517567" cy="1090087"/>
          </a:xfrm>
        </p:spPr>
        <p:txBody>
          <a:bodyPr>
            <a:normAutofit/>
          </a:bodyPr>
          <a:lstStyle/>
          <a:p>
            <a:r>
              <a:rPr lang="en-US" sz="3200" dirty="0"/>
              <a:t>Plot the ACF and PACF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AAC7D-D062-400A-8696-FA0C323F9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019482"/>
            <a:ext cx="3517567" cy="408807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ACF plot will guide us on what order MA term will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say that MA order is 1 since bar at lag 1 falls outside of insignificance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PACF plot will guide us on what order AR term will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say that the AR order is 3 since the bar at lag 3 falls outside of the insignificance bounds. We could also have chosen AR order of 10 or 69 but we want parsimonious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32771-9E9D-4561-AFD5-0F4231A9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25" y="0"/>
            <a:ext cx="6783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07B6-6484-4D05-AD09-9CABFBE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" y="518299"/>
            <a:ext cx="3517567" cy="1042417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Parameter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929B6-1154-4EBB-9488-A939A893E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755128"/>
            <a:ext cx="3517567" cy="4352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ARIMA(3,2,1) is our candidate model, since 3</a:t>
            </a:r>
            <a:r>
              <a:rPr lang="en-US" baseline="30000" dirty="0"/>
              <a:t>rd</a:t>
            </a:r>
            <a:r>
              <a:rPr lang="en-US" dirty="0"/>
              <a:t> lag in AR and appeared significant, the fact that we used 2</a:t>
            </a:r>
            <a:r>
              <a:rPr lang="en-US" baseline="30000" dirty="0"/>
              <a:t>nd</a:t>
            </a:r>
            <a:r>
              <a:rPr lang="en-US" dirty="0"/>
              <a:t> order differencing and that the 1</a:t>
            </a:r>
            <a:r>
              <a:rPr lang="en-US" baseline="30000" dirty="0"/>
              <a:t>st</a:t>
            </a:r>
            <a:r>
              <a:rPr lang="en-US" dirty="0"/>
              <a:t> lag in MA appeared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derive the parameter estimates via Maximum Likelihood Estimation in 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 parameter is significant to our forecast since p-value &lt; .05, but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AR estimates are significant since p-values &gt; 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4A81B-9DFD-424F-841D-CDFFC4481B03}"/>
              </a:ext>
            </a:extLst>
          </p:cNvPr>
          <p:cNvSpPr txBox="1"/>
          <p:nvPr/>
        </p:nvSpPr>
        <p:spPr>
          <a:xfrm>
            <a:off x="6027380" y="5061703"/>
            <a:ext cx="538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Even though AR(3) has p-value &lt;.05, we cannot just eliminate AR(1) and AR(2) but keep AR(3)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10B9B-3C2D-4222-A0FA-C080C99B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80" y="2492674"/>
            <a:ext cx="7426489" cy="20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07B6-6484-4D05-AD09-9CABFBE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84" y="561033"/>
            <a:ext cx="3517567" cy="1042417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 Estimation: Another Attempt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929B6-1154-4EBB-9488-A939A893E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755127"/>
            <a:ext cx="3517567" cy="495336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try to eliminate the AR terms altogether due to the insignificance of our AR terms in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appears that MA(1) order alone is good with p-value&lt;.05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fact, we tried numerous candidate models with different orders and found </a:t>
            </a:r>
            <a:r>
              <a:rPr lang="en-US" dirty="0">
                <a:solidFill>
                  <a:srgbClr val="FFFF00"/>
                </a:solidFill>
              </a:rPr>
              <a:t>ARIMA(0,2,1) </a:t>
            </a:r>
            <a:r>
              <a:rPr lang="en-US" dirty="0"/>
              <a:t>to be the only significant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would have found multiple models that satisfy the p-value and residual criteria, then we would have selected the model with the </a:t>
            </a:r>
            <a:r>
              <a:rPr lang="en-US" u="sng" dirty="0"/>
              <a:t>least</a:t>
            </a:r>
            <a:r>
              <a:rPr lang="en-US" dirty="0"/>
              <a:t> AIC score, which penalizes for model complexity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9159D-ACB6-4827-B96E-0B9879E1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110" y="3181910"/>
            <a:ext cx="7307196" cy="832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AE5D7-A383-40B3-8CC5-7A2EA8DC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25" y="4351697"/>
            <a:ext cx="2566545" cy="8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8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D70A-540C-4DA4-8832-2B0F4DA4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97333"/>
            <a:ext cx="3517567" cy="10380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Residual Diagnostics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FDE08-6906-4A7E-B949-1D38B663C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440" y="1271926"/>
            <a:ext cx="4010874" cy="558607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ensure that time series assumptions about error terms are satisfied: Non-correlation and Normality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 non-correlation is satisfied since </a:t>
            </a:r>
            <a:r>
              <a:rPr lang="en-US" i="1" dirty="0"/>
              <a:t>ACF of Residuals </a:t>
            </a:r>
            <a:r>
              <a:rPr lang="en-US" dirty="0"/>
              <a:t>plot has hardly any bars outside the insignificance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Normality is satisfied since the residual points hug the line, more or less, in the </a:t>
            </a:r>
            <a:r>
              <a:rPr lang="en-US" i="1" dirty="0"/>
              <a:t>Normal Q-Q </a:t>
            </a: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there does exist large and non-constant residual variance in the </a:t>
            </a:r>
            <a:r>
              <a:rPr lang="en-US" i="1" dirty="0"/>
              <a:t>Standardized Residuals</a:t>
            </a:r>
            <a:r>
              <a:rPr lang="en-US" dirty="0"/>
              <a:t> plot, especially at time 150 and ~500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GARCH model</a:t>
            </a:r>
            <a:r>
              <a:rPr lang="en-US" dirty="0"/>
              <a:t> can be used in addition to ARIMA to complement and handle for such non-constant variance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C55B-1F9D-45D2-B684-F22A4CF1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61" y="0"/>
            <a:ext cx="6808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45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9C29-B316-49BE-8CEF-5B98AB3D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55237"/>
            <a:ext cx="3517567" cy="9904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Diagnostics 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23F7E-A0A3-4319-A7B4-DC2218EB3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300096"/>
            <a:ext cx="3517567" cy="480746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Moreover, </a:t>
            </a:r>
            <a:r>
              <a:rPr lang="en-US" i="1" dirty="0"/>
              <a:t>PACF of Residuals </a:t>
            </a:r>
            <a:r>
              <a:rPr lang="en-US" dirty="0"/>
              <a:t>plot shows hardly any bars outside insignificance bounds, suggesting little residual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i="1" dirty="0"/>
              <a:t>Histogram</a:t>
            </a:r>
            <a:r>
              <a:rPr lang="en-US" dirty="0"/>
              <a:t> plot forms a bell-shaped curve, suggesting residual normality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Lastly, the Ljung-Box statistic in the previous slide illustrates most points above the significance level. So, we </a:t>
            </a:r>
            <a:r>
              <a:rPr lang="en-US" u="sng" dirty="0"/>
              <a:t>fail</a:t>
            </a:r>
            <a:r>
              <a:rPr lang="en-US" dirty="0"/>
              <a:t> to reject the null hypothesis that there exists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residual correlation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E4B-9D93-4EB3-B214-5077CD7F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57" y="0"/>
            <a:ext cx="686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8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6283-C6C4-4614-9248-5EC2A846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F5085-91EB-4DEA-ADE1-9C7073AC2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492815" cy="3748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Knowing with </a:t>
            </a:r>
            <a:r>
              <a:rPr lang="en-US" sz="2400" i="1" dirty="0"/>
              <a:t>some confidence </a:t>
            </a:r>
            <a:r>
              <a:rPr lang="en-US" sz="2400" dirty="0"/>
              <a:t>the future value of a stock price is important for buying and selling decisions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33E32-0A42-42C0-84D1-A8468C242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2136" y="2120900"/>
            <a:ext cx="5023544" cy="37481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For example, we can use time series forecasting to our advantage to come up with an options trading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6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9207-6479-4C1E-9CEA-78421B1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57" y="431242"/>
            <a:ext cx="3517567" cy="869071"/>
          </a:xfrm>
        </p:spPr>
        <p:txBody>
          <a:bodyPr>
            <a:normAutofit/>
          </a:bodyPr>
          <a:lstStyle/>
          <a:p>
            <a:r>
              <a:rPr lang="en-US" sz="3200" dirty="0"/>
              <a:t>Model Choice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EB33D-142A-456F-8B8B-542D57E87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141" y="1586114"/>
            <a:ext cx="3517567" cy="48969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shown that the ARIMA(0,2,1) model has significant parameter estimates and has no residual assumption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diagnosed the residuals to ensure that no residual pattern exists that can be explained away by some phenomena other than irreducible white 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now ready to forecast our log data using the model parameters we found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8595D-4F01-42E6-8871-89CB78DD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209" y="3169406"/>
            <a:ext cx="7293532" cy="6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9207-6479-4C1E-9CEA-78421B1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69" y="467113"/>
            <a:ext cx="3517567" cy="8690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Stock Forecasting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EB33D-142A-456F-8B8B-542D57E87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469" y="1503776"/>
            <a:ext cx="3517567" cy="47280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forecast 4 weeks out the log data of weekly Tesla stock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inner, dark band represents the Confidence Interval, where the mean is expected to lie with 95%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outer, light band represents the Prediction Interval, where any data point (which is more volatile than the mean) is expected to lie with 95% confidence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7C585-3199-4287-8384-A028D1B3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1" y="0"/>
            <a:ext cx="682036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F26B8-06FB-4A85-8AA6-E1FF3C461E3F}"/>
              </a:ext>
            </a:extLst>
          </p:cNvPr>
          <p:cNvSpPr txBox="1"/>
          <p:nvPr/>
        </p:nvSpPr>
        <p:spPr>
          <a:xfrm>
            <a:off x="9497506" y="4948602"/>
            <a:ext cx="2347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only estimate a few periods out since Time Series does not predict as accurately in the far future</a:t>
            </a:r>
          </a:p>
        </p:txBody>
      </p:sp>
    </p:spTree>
    <p:extLst>
      <p:ext uri="{BB962C8B-B14F-4D97-AF65-F5344CB8AC3E}">
        <p14:creationId xmlns:p14="http://schemas.microsoft.com/office/powerpoint/2010/main" val="3022404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9207-6479-4C1E-9CEA-78421B1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5" y="297055"/>
            <a:ext cx="3517567" cy="869071"/>
          </a:xfrm>
        </p:spPr>
        <p:txBody>
          <a:bodyPr>
            <a:normAutofit/>
          </a:bodyPr>
          <a:lstStyle/>
          <a:p>
            <a:r>
              <a:rPr lang="en-US" sz="3200" dirty="0"/>
              <a:t>Get Real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EB33D-142A-456F-8B8B-542D57E87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156" y="1418532"/>
            <a:ext cx="3517567" cy="47280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transform back the data to get our real, raw weekly price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simply take the opposite or inverse of the logarithm: the exponential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weekly forecasted prices four weeks into the future from Feb 11, 2022: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0306E-6F28-4E7F-B0AC-FFE6387BE649}"/>
              </a:ext>
            </a:extLst>
          </p:cNvPr>
          <p:cNvSpPr txBox="1"/>
          <p:nvPr/>
        </p:nvSpPr>
        <p:spPr>
          <a:xfrm>
            <a:off x="479068" y="5825352"/>
            <a:ext cx="409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Above CI intervals are calculated thusly: estimated value +/- (standard error * z-score)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B7CD6E-64A1-4AE9-8E9E-A7752271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10" y="0"/>
            <a:ext cx="68121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33C9F-D137-4C26-BCB6-E5C72999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" y="4793904"/>
            <a:ext cx="4548358" cy="78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05B2-1AFB-4F5E-BFCF-1A1196EE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04" y="617217"/>
            <a:ext cx="3517567" cy="513712"/>
          </a:xfrm>
        </p:spPr>
        <p:txBody>
          <a:bodyPr>
            <a:normAutofit fontScale="90000"/>
          </a:bodyPr>
          <a:lstStyle/>
          <a:p>
            <a:r>
              <a:rPr lang="en-US" dirty="0"/>
              <a:t>Back-testing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F8DAC-D848-4259-9922-3E47F989B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412770"/>
            <a:ext cx="3674011" cy="51294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see how well our model would have performed were it to have forecasted our historical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plot shows the error rate of the prediction our model estimates relative to the true historical weekly values of the Tesla stock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 all, the model did a pretty good job as the forecast prices are superimposed neatly on the observed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model’s prediction has a Root Mean Squared Error of 0.07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F325F-9643-4834-B960-9D921DCE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94" y="0"/>
            <a:ext cx="680809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7E9AB-F7D2-4226-AAFF-73D48F73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59" y="5731193"/>
            <a:ext cx="3185525" cy="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9207-6479-4C1E-9CEA-78421B16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5" y="297055"/>
            <a:ext cx="3517567" cy="981372"/>
          </a:xfrm>
        </p:spPr>
        <p:txBody>
          <a:bodyPr>
            <a:normAutofit/>
          </a:bodyPr>
          <a:lstStyle/>
          <a:p>
            <a:r>
              <a:rPr lang="en-US" sz="3200" dirty="0"/>
              <a:t>RMSE of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EB33D-142A-456F-8B8B-542D57E87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156" y="1418531"/>
            <a:ext cx="3517567" cy="50992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though our back-testing Root Mean Squared Error was only 0.07, our RMSE for future predictions relative to actual prices was larger, at 62.56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larger RMSE can be owed to the fact that the markets have entered into greater correction territory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there have been multiple corrections during our historical data set. So, this leads us to believe that our  prediction via back-testing has been </a:t>
            </a:r>
            <a:r>
              <a:rPr lang="en-US" dirty="0">
                <a:solidFill>
                  <a:srgbClr val="FF0000"/>
                </a:solidFill>
              </a:rPr>
              <a:t>over-fit</a:t>
            </a:r>
            <a:r>
              <a:rPr lang="en-US" dirty="0"/>
              <a:t> to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443E8-8AD1-4D7E-9E14-03A9221F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6" y="2905775"/>
            <a:ext cx="7222445" cy="369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6D9E2-C8F3-4A65-A306-C425978C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74" y="326892"/>
            <a:ext cx="7030239" cy="1240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91F62-DFCD-41AD-B917-188CAE90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69" y="1889460"/>
            <a:ext cx="7180157" cy="693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CF6CA0-41CB-4239-B845-9AFC135D8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369" y="3866292"/>
            <a:ext cx="3905250" cy="971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05CB7E-E0F6-4F87-9AE9-CDA800ED16AE}"/>
              </a:ext>
            </a:extLst>
          </p:cNvPr>
          <p:cNvSpPr txBox="1"/>
          <p:nvPr/>
        </p:nvSpPr>
        <p:spPr>
          <a:xfrm>
            <a:off x="5737749" y="5090673"/>
            <a:ext cx="5820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Feb. 11 was the last data point we used to fit the time series model. Feb. 18 to March 11 was the predicted four-week period. We simply compared the predicted values with the actual, realized values once they became available (i.e., once the future dates became the past)</a:t>
            </a:r>
          </a:p>
        </p:txBody>
      </p:sp>
    </p:spTree>
    <p:extLst>
      <p:ext uri="{BB962C8B-B14F-4D97-AF65-F5344CB8AC3E}">
        <p14:creationId xmlns:p14="http://schemas.microsoft.com/office/powerpoint/2010/main" val="54461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5F39-AB61-4303-B7D4-0AB9864F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Time 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0540-1F74-4BD0-B412-FA880FDC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4061"/>
            <a:ext cx="1005840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 have applied Time Series Theory to forecast weekly Tesla stock prices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Now, we will apply the forecasted prices to a real-world market application </a:t>
            </a:r>
          </a:p>
        </p:txBody>
      </p:sp>
    </p:spTree>
    <p:extLst>
      <p:ext uri="{BB962C8B-B14F-4D97-AF65-F5344CB8AC3E}">
        <p14:creationId xmlns:p14="http://schemas.microsoft.com/office/powerpoint/2010/main" val="371606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24EA-BF3E-4B59-8C0A-78CC4038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3F11F-32BB-41B4-8467-54AD5459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every option contract, there is a buyer and a seller who agree to the below terms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00FFFF"/>
                </a:highlight>
              </a:rPr>
              <a:t>Call option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buyer</a:t>
            </a:r>
            <a:r>
              <a:rPr lang="en-US" dirty="0"/>
              <a:t> has the right to </a:t>
            </a:r>
            <a:r>
              <a:rPr lang="en-US" b="1" dirty="0">
                <a:solidFill>
                  <a:srgbClr val="00B050"/>
                </a:solidFill>
              </a:rPr>
              <a:t>buy</a:t>
            </a:r>
            <a:r>
              <a:rPr lang="en-US" dirty="0"/>
              <a:t> the stock at the pre-specified strike price until expiration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Put option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buyer</a:t>
            </a:r>
            <a:r>
              <a:rPr lang="en-US" dirty="0"/>
              <a:t> has the right to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the stock at the pre-specified strike price until expiration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00FFFF"/>
                </a:highlight>
              </a:rPr>
              <a:t>Call option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seller</a:t>
            </a:r>
            <a:r>
              <a:rPr lang="en-US" dirty="0"/>
              <a:t> is obligated to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the stock at the pre-specified strike price until expiration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Put option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seller</a:t>
            </a:r>
            <a:r>
              <a:rPr lang="en-US" dirty="0"/>
              <a:t> is obligated to </a:t>
            </a:r>
            <a:r>
              <a:rPr lang="en-US" b="1" dirty="0">
                <a:solidFill>
                  <a:srgbClr val="00B050"/>
                </a:solidFill>
              </a:rPr>
              <a:t>buy</a:t>
            </a:r>
            <a:r>
              <a:rPr lang="en-US" dirty="0"/>
              <a:t> the stock at the pre-specified strike price until expiration</a:t>
            </a:r>
          </a:p>
        </p:txBody>
      </p:sp>
    </p:spTree>
    <p:extLst>
      <p:ext uri="{BB962C8B-B14F-4D97-AF65-F5344CB8AC3E}">
        <p14:creationId xmlns:p14="http://schemas.microsoft.com/office/powerpoint/2010/main" val="163302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8566-9EF7-4FF5-92AB-DB1BAA47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67B0-C16C-4DCC-BA5B-61D0CE67F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5809"/>
            <a:ext cx="10058400" cy="45589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option buyers pay a premium for their purchase in return for some potential gain or hedge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the option sellers receive the above premium in exchange for the assumption of risk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That is, the sellers’ risk is their obligation to either buy or sell (to either put their capital at risk or sell their shares in a stock)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you move up a call option’s pre-specified strike prices, the contracts get cheaper; as you move down the strike prices, the call options get more expensive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you move up a put option’s pre-specified strike prices, the contracts get more expensive; as you move down the strike prices, the put options get cheaper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enter into multiple pairs of contract positions (spreads) using the above information and roll over every 4 weeks the contract spreads to the next month after we </a:t>
            </a:r>
            <a:r>
              <a:rPr lang="en-US" u="sng" dirty="0"/>
              <a:t>re-conduct</a:t>
            </a:r>
            <a:r>
              <a:rPr lang="en-US" dirty="0"/>
              <a:t> our time series analysis for the future month</a:t>
            </a:r>
          </a:p>
        </p:txBody>
      </p:sp>
    </p:spTree>
    <p:extLst>
      <p:ext uri="{BB962C8B-B14F-4D97-AF65-F5344CB8AC3E}">
        <p14:creationId xmlns:p14="http://schemas.microsoft.com/office/powerpoint/2010/main" val="211663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00D5-2577-40B8-99A4-7F751875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Bear Call Spreads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EAF8-DDB7-4259-8C4C-BB43557D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382557" cy="376089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enter into a call spread, which simply is the simultaneous buying and selling of the same call option but at different strike prices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example, we can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Tesla call options four weeks out, in which we collect a premium but are obligated to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the stock at the pre-specified price should the Tesla stock rise up to contract’s pre-specified strike price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More precisely, we can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Tesla call options at $894 </a:t>
            </a:r>
            <a:r>
              <a:rPr lang="en-US" u="sng" dirty="0"/>
              <a:t>lower</a:t>
            </a:r>
            <a:r>
              <a:rPr lang="en-US" dirty="0"/>
              <a:t> strike price because we are 95% confident that we are not going to be obligated to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at the strike; in fact, the contracts will most likely expire worthless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But to hedge our risk*, we can </a:t>
            </a:r>
            <a:r>
              <a:rPr lang="en-US" b="1" dirty="0">
                <a:solidFill>
                  <a:srgbClr val="00B050"/>
                </a:solidFill>
              </a:rPr>
              <a:t>buy</a:t>
            </a:r>
            <a:r>
              <a:rPr lang="en-US" dirty="0"/>
              <a:t> the $899 </a:t>
            </a:r>
            <a:r>
              <a:rPr lang="en-US" u="sng" dirty="0"/>
              <a:t>higher</a:t>
            </a:r>
            <a:r>
              <a:rPr lang="en-US" dirty="0"/>
              <a:t> strike such that our maximum loss is the difference between the strikes: 899 – 894 = $5 times the number of contract spreads we enter into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Of course, our max profit would be the premium collect from $894 strike less the purchase price of $899 strike times the number of contract spreads we wish to enter into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59D25-E071-43D3-9278-F625DA1E71D7}"/>
              </a:ext>
            </a:extLst>
          </p:cNvPr>
          <p:cNvSpPr txBox="1"/>
          <p:nvPr/>
        </p:nvSpPr>
        <p:spPr>
          <a:xfrm>
            <a:off x="1097279" y="5927161"/>
            <a:ext cx="389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*In case 5% error rate occurs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282DA-E72A-4577-B5F2-93B2539E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03" y="5976872"/>
            <a:ext cx="4997720" cy="8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1352-1F7C-405A-AA94-642CBDE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Bull Put Spreads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1F7F-7E97-4DBE-962A-9CFA66CC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0531"/>
            <a:ext cx="10209211" cy="398057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At the same time we are receiving income from the call spread, we can be entering into the put spread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example, we can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Tesla put options four weeks out, in which we collect a premium but are obligated to </a:t>
            </a:r>
            <a:r>
              <a:rPr lang="en-US" b="1" dirty="0">
                <a:solidFill>
                  <a:srgbClr val="00B050"/>
                </a:solidFill>
              </a:rPr>
              <a:t>buy</a:t>
            </a:r>
            <a:r>
              <a:rPr lang="en-US" dirty="0"/>
              <a:t> at the pre-specified price should the Tesla stock fall down to contract’s pre-specified strike price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More precisely, we can </a:t>
            </a:r>
            <a:r>
              <a:rPr lang="en-US" b="1" dirty="0">
                <a:solidFill>
                  <a:srgbClr val="FF0000"/>
                </a:solidFill>
              </a:rPr>
              <a:t>sell</a:t>
            </a:r>
            <a:r>
              <a:rPr lang="en-US" dirty="0"/>
              <a:t> Tesla put options at $888 </a:t>
            </a:r>
            <a:r>
              <a:rPr lang="en-US" u="sng" dirty="0"/>
              <a:t>higher</a:t>
            </a:r>
            <a:r>
              <a:rPr lang="en-US" dirty="0"/>
              <a:t> strike price because we are 95% confident that we are not going to be obligated to buy at the strike; in fact, the contracts will most likely expire worthless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But to hedge our risk*, we can </a:t>
            </a:r>
            <a:r>
              <a:rPr lang="en-US" b="1" dirty="0">
                <a:solidFill>
                  <a:srgbClr val="00B050"/>
                </a:solidFill>
              </a:rPr>
              <a:t>buy</a:t>
            </a:r>
            <a:r>
              <a:rPr lang="en-US" dirty="0"/>
              <a:t> the $883 </a:t>
            </a:r>
            <a:r>
              <a:rPr lang="en-US" u="sng" dirty="0"/>
              <a:t>lower</a:t>
            </a:r>
            <a:r>
              <a:rPr lang="en-US" dirty="0"/>
              <a:t> strike such that our maximum loss is the difference between the strikes: 888 – 883 = $5 times the number of spreads we enter into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Of course, our max profit would be the premium collect from $888 strike less the purchase price of $883 strike times the number of contract spreads we wish to enter into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4D0B5-42AC-422E-B4E8-B66368F51FD1}"/>
              </a:ext>
            </a:extLst>
          </p:cNvPr>
          <p:cNvSpPr txBox="1"/>
          <p:nvPr/>
        </p:nvSpPr>
        <p:spPr>
          <a:xfrm>
            <a:off x="1097280" y="6023248"/>
            <a:ext cx="389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*In case 5% error rate occurs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D5E38-78D2-4B77-B2ED-865B3B9A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03" y="5976872"/>
            <a:ext cx="4997720" cy="8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319E-254F-41B1-ACAB-F80036F1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8492-88AF-4FE5-AC07-04F0CAAB4D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Theory					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Plot the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Transform the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Detrend the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Identify the Dependence Orders of the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Parameter Estimation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3AD49-E065-4C90-83EC-8D6F10E2DF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Residual Diagnostics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Choice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Stock Forecasting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Back-testing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Propose Spread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30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7A5BF9-2B84-4B0B-9DE2-18DA47A1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72"/>
            <a:ext cx="12192000" cy="6188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6368C9-F92A-497F-86C2-96F88B43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389" y="4883594"/>
            <a:ext cx="4524866" cy="7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1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C4E3-F26F-4C00-AF38-529373F4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4DB2-C95B-479B-AC66-4AF2A133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23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model cannot take into account extraordinary movements in the Tesla stock, owing to a number of external factors like economic risks or internal risks like bankruptcy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Plus, the model is assuming a 5% error rate where the price will fall outside the 95% confidence bands at which point we can lose the max amount in the difference between the two strike prices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5% error rate produces a max lost (e.g., $5) much greater than the max profit (sale – purchase) of out-of-the-money options; so, there may be too much risk given the reward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And, our strategy made use of only the Confidence Intervals, not the more volatile Prediction Intervals in which any price point can find itself (i.e., the American option early exercise risk)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Although this strategy is naïve, it makes for some good preliminary thought on how to apply fruitfully the time series technique to trading and investment decisions</a:t>
            </a:r>
          </a:p>
        </p:txBody>
      </p:sp>
    </p:spTree>
    <p:extLst>
      <p:ext uri="{BB962C8B-B14F-4D97-AF65-F5344CB8AC3E}">
        <p14:creationId xmlns:p14="http://schemas.microsoft.com/office/powerpoint/2010/main" val="3954383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3F5D-0CA1-432E-8919-CC20BEE82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29CFE-C7C6-417B-A856-08B237154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4003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1D56-B067-4841-835B-03B81824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6416-A0E7-4CDD-8F15-B06269C33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https://finance.yahoo.com/quote/TSLA/history?p=TSLA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Shumway, Robert. </a:t>
            </a:r>
            <a:r>
              <a:rPr lang="en-US" i="1" dirty="0">
                <a:effectLst/>
              </a:rPr>
              <a:t>Time Series Analysis and Its Applications: With R Examples</a:t>
            </a:r>
            <a:r>
              <a:rPr lang="en-US" dirty="0">
                <a:effectLst/>
              </a:rPr>
              <a:t>. Springer, 2017.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0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7B3A-4A20-4E89-959B-0692BA2B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Series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8AF9-62B5-46ED-B8E0-F97ABDD23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5411" y="1988016"/>
            <a:ext cx="4841244" cy="4416590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Autoregressive Model – AR(p)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 observation is written as a linear combination of the past observations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coefficient parameter estimate, phi, is found via Maximum Likelihood Estimation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 order in AR(p) is the number of phi’s in the AR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w is the white noise residual term (with mean 0 and constant variance)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56AA4-B5AF-4F71-8184-6652628A2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9828" y="1988016"/>
            <a:ext cx="5309982" cy="423838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Moving Average Model – MA(q)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 observation is written as a linear combination of past white noise terms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parameter estimate, theta, is found via MLE which finds the estimators such that the chance of observing the historical residuals is maximized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 in MA(q) is the number of thetas in the MA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White noise terms are independent and identically distributed (with 0 mean and constant variance)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38E46-E53B-474F-A289-6D91301F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40" y="3307122"/>
            <a:ext cx="4222660" cy="376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BCAF81-50E4-4D63-AB02-360E7D6B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30" y="3307122"/>
            <a:ext cx="4001730" cy="3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4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1ADA-4477-49F4-B7D0-4924FCAC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Auto-Covariance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D1FC-3A6C-4268-A579-F22DEA5D3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425162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Auto-covariance function describes the relationship of two points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Where h equals the lag or distance from the current data point, auto-covariance for MA can be written like this: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then simplify the equation by combining </a:t>
            </a:r>
            <a:r>
              <a:rPr lang="en-US" u="sng" dirty="0"/>
              <a:t>like terms</a:t>
            </a:r>
            <a:r>
              <a:rPr lang="en-US" dirty="0"/>
              <a:t> once we have our lag h stipulated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Like terms equal sigma^2 and non-like terms equal 0 since different white noise terms are not correlated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315AB-D383-4B89-8B28-28CC30881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3" y="2120900"/>
            <a:ext cx="5460811" cy="374819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the auto-covariance of the AR model can be written like this: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Note that AR model can be written as an infinite series of white noises as shown above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6A45B-A39D-43C8-BA6B-B3F7FAC1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14979"/>
            <a:ext cx="4339472" cy="41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8EC8-3306-4D51-B125-A8AB4AC3D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69" y="3195732"/>
            <a:ext cx="4901856" cy="1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CDC2-F8B6-4309-BB58-EE8276C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Auto-Correlation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0502-FB48-48F4-B961-AC42174D0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4714345" cy="412907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Auto-Correlation Function (</a:t>
            </a:r>
            <a:r>
              <a:rPr lang="en-US" b="1" dirty="0"/>
              <a:t>ACF</a:t>
            </a:r>
            <a:r>
              <a:rPr lang="en-US" dirty="0"/>
              <a:t>) is simply the auto-covariance function at lag h divided by the auto-covariance function at lag 0 (i.e., current point)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fact, p(h) is the </a:t>
            </a:r>
            <a:r>
              <a:rPr lang="en-US" u="sng" dirty="0"/>
              <a:t>length of the bars</a:t>
            </a:r>
            <a:r>
              <a:rPr lang="en-US" dirty="0"/>
              <a:t> at each respective lag h when we look later at the ACF and PACF plots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Auto-correlation gives us a more interpretable measure of a point’s relationship with another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A6E75-95DF-4B00-9378-49C92E79A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899"/>
            <a:ext cx="5295842" cy="445049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Partial Auto-Correlation Function (</a:t>
            </a:r>
            <a:r>
              <a:rPr lang="en-US" b="1" dirty="0"/>
              <a:t>PACF</a:t>
            </a:r>
            <a:r>
              <a:rPr lang="en-US" dirty="0"/>
              <a:t>) removes the confounding effects of intermediary points between, for example, </a:t>
            </a:r>
            <a:r>
              <a:rPr lang="en-US" dirty="0" err="1"/>
              <a:t>xt</a:t>
            </a:r>
            <a:r>
              <a:rPr lang="en-US" dirty="0"/>
              <a:t> and xt-3, such that xt-1 and xt-2 are not being accounted for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u="sng" dirty="0"/>
              <a:t>Choose ACF plot to evaluate MA models, and PACF plot to evaluate AR models*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we plug in the parameter estimates back into the ACF and PACF, we get correlation constants that describe the relationship between a data point and the current point (i.e., bars on the plots)</a:t>
            </a:r>
          </a:p>
          <a:p>
            <a:pPr marL="0" indent="0">
              <a:buNone/>
            </a:pPr>
            <a:r>
              <a:rPr lang="en-US" dirty="0"/>
              <a:t>*Evaluating the opposite way will not reveal significant correlation relationships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EEC3E-5E26-4B51-9A71-B59A91F7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69" y="3708368"/>
            <a:ext cx="2936302" cy="6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7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4621-B4BC-4D99-9263-BB62D116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82B2-ED9C-4493-AEC0-D96F5EC9C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stationary time series is a sequence of data ordered by time but whose probability distribution does not vary or change with respect to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 time series forecasting to work, data points must only be distinguished solely by their </a:t>
            </a:r>
            <a:r>
              <a:rPr lang="en-US" u="sng" dirty="0"/>
              <a:t>distance from one another</a:t>
            </a:r>
            <a:r>
              <a:rPr lang="en-US" dirty="0"/>
              <a:t>, and not on where in particular the data points lie on the timeline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CF113-7226-49E6-9B19-FF4099DA5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7219" y="2120899"/>
            <a:ext cx="4639736" cy="3748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So, a stationary data set must have: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Constant mean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Constant variance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trend (i.e., zero drift)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Non-correlated white noise terms, with 0 mean and constant variance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 seasonal spikes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7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482D-B9E1-43A3-8B36-C7B20B22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ARIMA: The Combined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D987-D4B5-4813-ABA7-2D04CCC8B0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Combining the AR and MA models can help us in forecasting future values given both past observations and their error terms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combined model, which </a:t>
            </a:r>
            <a:r>
              <a:rPr lang="en-US" i="1" dirty="0"/>
              <a:t>may</a:t>
            </a:r>
            <a:r>
              <a:rPr lang="en-US" dirty="0"/>
              <a:t> have greater explanatory power, is called the ARMA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Adding differencing, which eliminates the trend in data, gives us the ARIMA model, with which we will use to forecast Tesla stock price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BD689-573F-490F-8B94-77200727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721" y="2662401"/>
            <a:ext cx="5937315" cy="1826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AFC6A5-E4B5-4072-9CF2-021DB8D772A3}"/>
              </a:ext>
            </a:extLst>
          </p:cNvPr>
          <p:cNvSpPr txBox="1"/>
          <p:nvPr/>
        </p:nvSpPr>
        <p:spPr>
          <a:xfrm>
            <a:off x="6735452" y="4807670"/>
            <a:ext cx="445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table above shows why ACF is used for MA models and PACF is used for AR models. A correlation bar “cutting off” can indicate which p, q lag order to use in our AR(p), MA(q) or ARMA(p, q) models</a:t>
            </a:r>
          </a:p>
        </p:txBody>
      </p:sp>
    </p:spTree>
    <p:extLst>
      <p:ext uri="{BB962C8B-B14F-4D97-AF65-F5344CB8AC3E}">
        <p14:creationId xmlns:p14="http://schemas.microsoft.com/office/powerpoint/2010/main" val="348848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0B17-6909-486F-B10F-DFBDE0ED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66" y="632265"/>
            <a:ext cx="3517567" cy="7650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Plot the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3C549-9CDD-41C0-ACE1-9BECA3EC4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466" y="1685790"/>
            <a:ext cx="3517567" cy="41574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weekly data represents the closing prices since Tesla’s stock market debut in July 2010 thru Feb. 11,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Volatility from 2010 thru 2013 looks the same but appears to increase from 2014 thru 2018. And from 2019 thru 2022, we see a huge increase in volatility. So, volatility of Tesla is not constant with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4B28F-CD5C-47F1-B0D2-D4772461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41" y="0"/>
            <a:ext cx="686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722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{CA6FFCCB-75BC-468F-A81D-F6DF90894776}tf22712842_win32</Template>
  <TotalTime>2884</TotalTime>
  <Words>2802</Words>
  <Application>Microsoft Office PowerPoint</Application>
  <PresentationFormat>Widescreen</PresentationFormat>
  <Paragraphs>185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Bookman Old Style</vt:lpstr>
      <vt:lpstr>Calibri</vt:lpstr>
      <vt:lpstr>Franklin Gothic Book</vt:lpstr>
      <vt:lpstr>Wingdings</vt:lpstr>
      <vt:lpstr>1_RetrospectVTI</vt:lpstr>
      <vt:lpstr>Time Series Analysis: Forecasting Tesla with ARIMA</vt:lpstr>
      <vt:lpstr>Motivation</vt:lpstr>
      <vt:lpstr>Outline</vt:lpstr>
      <vt:lpstr>Time Series Theory</vt:lpstr>
      <vt:lpstr>Auto-Covariance</vt:lpstr>
      <vt:lpstr>Auto-Correlation Function</vt:lpstr>
      <vt:lpstr>Stationarity</vt:lpstr>
      <vt:lpstr>ARIMA: The Combined Model</vt:lpstr>
      <vt:lpstr>Plot the Data</vt:lpstr>
      <vt:lpstr>Transform the Data</vt:lpstr>
      <vt:lpstr>Non-Stationary Data</vt:lpstr>
      <vt:lpstr>Detrend the Data: Differencing</vt:lpstr>
      <vt:lpstr>Second-Order Differencing</vt:lpstr>
      <vt:lpstr>Compare 1st order &amp; 2nd order Differencing</vt:lpstr>
      <vt:lpstr>Plot the ACF and PACF</vt:lpstr>
      <vt:lpstr>Parameter Estimation</vt:lpstr>
      <vt:lpstr>Parameter Estimation: Another Attempt</vt:lpstr>
      <vt:lpstr>Residual Diagnostics</vt:lpstr>
      <vt:lpstr>Diagnostics Continued</vt:lpstr>
      <vt:lpstr>Model Choice</vt:lpstr>
      <vt:lpstr>Stock Forecasting</vt:lpstr>
      <vt:lpstr>Get Real Prices</vt:lpstr>
      <vt:lpstr>Back-testing</vt:lpstr>
      <vt:lpstr>RMSE of Predictions</vt:lpstr>
      <vt:lpstr>Application of Time Series Forecasting</vt:lpstr>
      <vt:lpstr>Options Basics</vt:lpstr>
      <vt:lpstr>Options Continued</vt:lpstr>
      <vt:lpstr>Bear Call Spreads</vt:lpstr>
      <vt:lpstr>Bull Put Spreads</vt:lpstr>
      <vt:lpstr>PowerPoint Presentation</vt:lpstr>
      <vt:lpstr>Strategy Assumptions</vt:lpstr>
      <vt:lpstr>Thank you!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Analysis: Forecasting Tesla</dc:title>
  <dc:creator>Nader Liddawi</dc:creator>
  <cp:lastModifiedBy>Nader Liddawi</cp:lastModifiedBy>
  <cp:revision>73</cp:revision>
  <dcterms:created xsi:type="dcterms:W3CDTF">2022-03-14T18:09:12Z</dcterms:created>
  <dcterms:modified xsi:type="dcterms:W3CDTF">2022-04-07T14:32:00Z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